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htmlPubPr r:id="rId1">
    <p:sldAll/>
  </p:htmlPubPr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Props.xml.rels><?xml version="1.0" encoding="UTF-8" standalone="yes"?>
<Relationships xmlns="http://schemas.openxmlformats.org/package/2006/relationships"><Relationship Id="rId1" Type="http://schemas.openxmlformats.org/officeDocument/2006/relationships/htmlPubSaveAs" Target="file:///E:\Arhiva\My%20Documents\GABI\tastatura.htm" TargetMode="External"/></Relationships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26"/>
            <p:cNvGrpSpPr>
              <a:grpSpLocks/>
            </p:cNvGrpSpPr>
            <p:nvPr userDrawn="1"/>
          </p:nvGrpSpPr>
          <p:grpSpPr bwMode="auto">
            <a:xfrm>
              <a:off x="0" y="0"/>
              <a:ext cx="5568" cy="4320"/>
              <a:chOff x="0" y="0"/>
              <a:chExt cx="5568" cy="4320"/>
            </a:xfrm>
          </p:grpSpPr>
          <p:grpSp>
            <p:nvGrpSpPr>
              <p:cNvPr id="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3216" cy="3072"/>
                <a:chOff x="0" y="0"/>
                <a:chExt cx="2928" cy="2784"/>
              </a:xfrm>
            </p:grpSpPr>
            <p:sp>
              <p:nvSpPr>
                <p:cNvPr id="22" name="Oval 4"/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23" name="Oval 5"/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47" cy="230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24" name="Oval 6"/>
                <p:cNvSpPr>
                  <a:spLocks noChangeArrowheads="1"/>
                </p:cNvSpPr>
                <p:nvPr userDrawn="1"/>
              </p:nvSpPr>
              <p:spPr bwMode="auto">
                <a:xfrm>
                  <a:off x="480" y="480"/>
                  <a:ext cx="1968" cy="1823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25" name="Oval 7"/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5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26" name="Oval 8"/>
                <p:cNvSpPr>
                  <a:spLocks noChangeArrowheads="1"/>
                </p:cNvSpPr>
                <p:nvPr userDrawn="1"/>
              </p:nvSpPr>
              <p:spPr bwMode="auto">
                <a:xfrm>
                  <a:off x="912" y="912"/>
                  <a:ext cx="1103" cy="961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</p:grpSp>
          <p:grpSp>
            <p:nvGrpSpPr>
              <p:cNvPr id="10" name="Group 9"/>
              <p:cNvGrpSpPr>
                <a:grpSpLocks/>
              </p:cNvGrpSpPr>
              <p:nvPr userDrawn="1"/>
            </p:nvGrpSpPr>
            <p:grpSpPr bwMode="auto">
              <a:xfrm>
                <a:off x="2016" y="2016"/>
                <a:ext cx="2448" cy="2304"/>
                <a:chOff x="0" y="0"/>
                <a:chExt cx="2928" cy="2784"/>
              </a:xfrm>
            </p:grpSpPr>
            <p:sp>
              <p:nvSpPr>
                <p:cNvPr id="17" name="Oval 10"/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18" name="Oval 11"/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47" cy="2303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19" name="Oval 12"/>
                <p:cNvSpPr>
                  <a:spLocks noChangeArrowheads="1"/>
                </p:cNvSpPr>
                <p:nvPr userDrawn="1"/>
              </p:nvSpPr>
              <p:spPr bwMode="auto">
                <a:xfrm>
                  <a:off x="480" y="480"/>
                  <a:ext cx="1969" cy="1825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20" name="Oval 13"/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21" name="Oval 14"/>
                <p:cNvSpPr>
                  <a:spLocks noChangeArrowheads="1"/>
                </p:cNvSpPr>
                <p:nvPr userDrawn="1"/>
              </p:nvSpPr>
              <p:spPr bwMode="auto">
                <a:xfrm>
                  <a:off x="911" y="912"/>
                  <a:ext cx="1105" cy="959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</p:grpSp>
          <p:grpSp>
            <p:nvGrpSpPr>
              <p:cNvPr id="11" name="Group 15"/>
              <p:cNvGrpSpPr>
                <a:grpSpLocks/>
              </p:cNvGrpSpPr>
              <p:nvPr userDrawn="1"/>
            </p:nvGrpSpPr>
            <p:grpSpPr bwMode="auto">
              <a:xfrm>
                <a:off x="2832" y="96"/>
                <a:ext cx="2736" cy="2592"/>
                <a:chOff x="0" y="0"/>
                <a:chExt cx="2928" cy="2784"/>
              </a:xfrm>
            </p:grpSpPr>
            <p:sp>
              <p:nvSpPr>
                <p:cNvPr id="12" name="Oval 16"/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13" name="Oval 17"/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49" cy="2305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14" name="Oval 18"/>
                <p:cNvSpPr>
                  <a:spLocks noChangeArrowheads="1"/>
                </p:cNvSpPr>
                <p:nvPr userDrawn="1"/>
              </p:nvSpPr>
              <p:spPr bwMode="auto">
                <a:xfrm>
                  <a:off x="481" y="480"/>
                  <a:ext cx="1967" cy="182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15" name="Oval 19"/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5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  <p:sp>
              <p:nvSpPr>
                <p:cNvPr id="16" name="Oval 20"/>
                <p:cNvSpPr>
                  <a:spLocks noChangeArrowheads="1"/>
                </p:cNvSpPr>
                <p:nvPr userDrawn="1"/>
              </p:nvSpPr>
              <p:spPr bwMode="auto">
                <a:xfrm>
                  <a:off x="912" y="912"/>
                  <a:ext cx="1104" cy="960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o-RO"/>
                </a:p>
              </p:txBody>
            </p:sp>
          </p:grpSp>
        </p:grpSp>
        <p:sp>
          <p:nvSpPr>
            <p:cNvPr id="6" name="Line 26"/>
            <p:cNvSpPr>
              <a:spLocks noChangeShapeType="1"/>
            </p:cNvSpPr>
            <p:nvPr userDrawn="1"/>
          </p:nvSpPr>
          <p:spPr bwMode="auto">
            <a:xfrm flipH="1">
              <a:off x="0" y="1536"/>
              <a:ext cx="1584" cy="216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o-RO"/>
            </a:p>
          </p:txBody>
        </p:sp>
        <p:sp>
          <p:nvSpPr>
            <p:cNvPr id="7" name="Line 27"/>
            <p:cNvSpPr>
              <a:spLocks noChangeShapeType="1"/>
            </p:cNvSpPr>
            <p:nvPr userDrawn="1"/>
          </p:nvSpPr>
          <p:spPr bwMode="auto">
            <a:xfrm>
              <a:off x="4176" y="1392"/>
              <a:ext cx="1584" cy="1728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o-RO"/>
            </a:p>
          </p:txBody>
        </p:sp>
        <p:sp>
          <p:nvSpPr>
            <p:cNvPr id="8" name="Line 28"/>
            <p:cNvSpPr>
              <a:spLocks noChangeShapeType="1"/>
            </p:cNvSpPr>
            <p:nvPr userDrawn="1"/>
          </p:nvSpPr>
          <p:spPr bwMode="auto">
            <a:xfrm flipV="1">
              <a:off x="3216" y="0"/>
              <a:ext cx="240" cy="312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o-RO"/>
            </a:p>
          </p:txBody>
        </p:sp>
      </p:grpSp>
      <p:sp>
        <p:nvSpPr>
          <p:cNvPr id="2069" name="Rectangle 2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smtClean="0"/>
            </a:lvl1pPr>
          </a:lstStyle>
          <a:p>
            <a:pPr>
              <a:defRPr/>
            </a:pPr>
            <a:fld id="{6462E551-D970-4ACE-8F15-481622789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F04E8-2766-4155-BDDB-28E479F54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34ADC-E475-4097-B95B-48EE2F503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o-RO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73A51-0519-4F61-9000-20E833048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03756-78C3-4232-9358-3005964C4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4FF6A-B25C-4D3B-845C-C72F522C9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03AD3-E90C-407F-B581-353D76C17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6FF89-0E6C-4678-AEE3-B59C7B432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27EDC-F660-4DF9-AF61-4BBB1B690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36DF3-F703-457D-A0AF-05D44F78A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779CE-FEDC-43D4-B582-FD145EB4A5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01D91-8E02-4ABF-BE1C-496AA1C0E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5"/>
          <p:cNvGrpSpPr>
            <a:grpSpLocks/>
          </p:cNvGrpSpPr>
          <p:nvPr/>
        </p:nvGrpSpPr>
        <p:grpSpPr bwMode="auto">
          <a:xfrm>
            <a:off x="0" y="0"/>
            <a:ext cx="8839200" cy="6858000"/>
            <a:chOff x="0" y="0"/>
            <a:chExt cx="5568" cy="4320"/>
          </a:xfrm>
        </p:grpSpPr>
        <p:grpSp>
          <p:nvGrpSpPr>
            <p:cNvPr id="2056" name="Group 12"/>
            <p:cNvGrpSpPr>
              <a:grpSpLocks/>
            </p:cNvGrpSpPr>
            <p:nvPr userDrawn="1"/>
          </p:nvGrpSpPr>
          <p:grpSpPr bwMode="auto">
            <a:xfrm>
              <a:off x="0" y="0"/>
              <a:ext cx="3216" cy="3072"/>
              <a:chOff x="0" y="0"/>
              <a:chExt cx="2928" cy="2784"/>
            </a:xfrm>
          </p:grpSpPr>
          <p:sp>
            <p:nvSpPr>
              <p:cNvPr id="1031" name="Oval 7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32" name="Oval 8"/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47" cy="230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33" name="Oval 9"/>
              <p:cNvSpPr>
                <a:spLocks noChangeArrowheads="1"/>
              </p:cNvSpPr>
              <p:nvPr userDrawn="1"/>
            </p:nvSpPr>
            <p:spPr bwMode="auto">
              <a:xfrm>
                <a:off x="480" y="480"/>
                <a:ext cx="1968" cy="1823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34" name="Oval 10"/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5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35" name="Oval 11"/>
              <p:cNvSpPr>
                <a:spLocks noChangeArrowheads="1"/>
              </p:cNvSpPr>
              <p:nvPr userDrawn="1"/>
            </p:nvSpPr>
            <p:spPr bwMode="auto">
              <a:xfrm>
                <a:off x="912" y="912"/>
                <a:ext cx="1103" cy="961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</p:grpSp>
        <p:grpSp>
          <p:nvGrpSpPr>
            <p:cNvPr id="2057" name="Group 13"/>
            <p:cNvGrpSpPr>
              <a:grpSpLocks/>
            </p:cNvGrpSpPr>
            <p:nvPr userDrawn="1"/>
          </p:nvGrpSpPr>
          <p:grpSpPr bwMode="auto">
            <a:xfrm>
              <a:off x="2016" y="2016"/>
              <a:ext cx="2448" cy="2304"/>
              <a:chOff x="0" y="0"/>
              <a:chExt cx="2928" cy="2784"/>
            </a:xfrm>
          </p:grpSpPr>
          <p:sp>
            <p:nvSpPr>
              <p:cNvPr id="1038" name="Oval 1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39" name="Oval 15"/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47" cy="2303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40" name="Oval 16"/>
              <p:cNvSpPr>
                <a:spLocks noChangeArrowheads="1"/>
              </p:cNvSpPr>
              <p:nvPr userDrawn="1"/>
            </p:nvSpPr>
            <p:spPr bwMode="auto">
              <a:xfrm>
                <a:off x="480" y="480"/>
                <a:ext cx="1969" cy="1825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41" name="Oval 17"/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42" name="Oval 18"/>
              <p:cNvSpPr>
                <a:spLocks noChangeArrowheads="1"/>
              </p:cNvSpPr>
              <p:nvPr userDrawn="1"/>
            </p:nvSpPr>
            <p:spPr bwMode="auto">
              <a:xfrm>
                <a:off x="911" y="912"/>
                <a:ext cx="1105" cy="959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</p:grpSp>
        <p:grpSp>
          <p:nvGrpSpPr>
            <p:cNvPr id="2058" name="Group 19"/>
            <p:cNvGrpSpPr>
              <a:grpSpLocks/>
            </p:cNvGrpSpPr>
            <p:nvPr userDrawn="1"/>
          </p:nvGrpSpPr>
          <p:grpSpPr bwMode="auto">
            <a:xfrm>
              <a:off x="2832" y="96"/>
              <a:ext cx="2736" cy="2592"/>
              <a:chOff x="0" y="0"/>
              <a:chExt cx="2928" cy="2784"/>
            </a:xfrm>
          </p:grpSpPr>
          <p:sp>
            <p:nvSpPr>
              <p:cNvPr id="1044" name="Oval 20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45" name="Oval 21"/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49" cy="2305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46" name="Oval 22"/>
              <p:cNvSpPr>
                <a:spLocks noChangeArrowheads="1"/>
              </p:cNvSpPr>
              <p:nvPr userDrawn="1"/>
            </p:nvSpPr>
            <p:spPr bwMode="auto">
              <a:xfrm>
                <a:off x="481" y="480"/>
                <a:ext cx="1967" cy="182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47" name="Oval 23"/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5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  <p:sp>
            <p:nvSpPr>
              <p:cNvPr id="1048" name="Oval 24"/>
              <p:cNvSpPr>
                <a:spLocks noChangeArrowheads="1"/>
              </p:cNvSpPr>
              <p:nvPr userDrawn="1"/>
            </p:nvSpPr>
            <p:spPr bwMode="auto">
              <a:xfrm>
                <a:off x="912" y="912"/>
                <a:ext cx="1104" cy="960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o-RO"/>
              </a:p>
            </p:txBody>
          </p:sp>
        </p:grpSp>
      </p:grp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smtClean="0"/>
            </a:lvl1pPr>
          </a:lstStyle>
          <a:p>
            <a:pPr>
              <a:defRPr/>
            </a:pPr>
            <a:fld id="{EE56E424-15D3-43C2-94DB-4DDF60966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1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1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Cercul</a:t>
            </a:r>
            <a:r>
              <a:rPr lang="ro-RO" dirty="0" smtClean="0"/>
              <a:t>: </a:t>
            </a:r>
            <a:r>
              <a:rPr lang="ro-RO" dirty="0" smtClean="0"/>
              <a:t>Operare și programare </a:t>
            </a:r>
            <a:r>
              <a:rPr lang="ro-RO" dirty="0" smtClean="0"/>
              <a:t>pe calculator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o-RO" dirty="0" smtClean="0"/>
          </a:p>
          <a:p>
            <a:pPr eaLnBrk="1" hangingPunct="1"/>
            <a:r>
              <a:rPr lang="en-US" dirty="0" err="1" smtClean="0"/>
              <a:t>prof</a:t>
            </a:r>
            <a:r>
              <a:rPr lang="en-US" dirty="0" smtClean="0"/>
              <a:t>. Gabriela </a:t>
            </a:r>
            <a:r>
              <a:rPr lang="en-US" dirty="0" err="1" smtClean="0"/>
              <a:t>Ferenc</a:t>
            </a:r>
            <a:endParaRPr lang="en-US" dirty="0" smtClean="0"/>
          </a:p>
          <a:p>
            <a:pPr eaLnBrk="1" hangingPunct="1"/>
            <a:r>
              <a:rPr lang="en-US" dirty="0" err="1" smtClean="0"/>
              <a:t>Palatul</a:t>
            </a:r>
            <a:r>
              <a:rPr lang="en-US" dirty="0" smtClean="0"/>
              <a:t> </a:t>
            </a:r>
            <a:r>
              <a:rPr lang="en-US" dirty="0" err="1" smtClean="0"/>
              <a:t>Copiilor</a:t>
            </a:r>
            <a:r>
              <a:rPr lang="en-US" dirty="0" smtClean="0"/>
              <a:t> Oradea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pPr algn="l" eaLnBrk="1" hangingPunct="1"/>
            <a:r>
              <a:rPr lang="ro-RO" smtClean="0"/>
              <a:t>3. Taste funcţionale </a:t>
            </a:r>
            <a:endParaRPr 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86000"/>
            <a:ext cx="6400800" cy="3352800"/>
          </a:xfrm>
        </p:spPr>
        <p:txBody>
          <a:bodyPr/>
          <a:lstStyle/>
          <a:p>
            <a:pPr algn="l" eaLnBrk="1" hangingPunct="1"/>
            <a:r>
              <a:rPr lang="ro-RO" sz="2800" smtClean="0"/>
              <a:t>Aceste taste sunt notate de la F1 până la F12 şi, în funcţie de aplicaţia în care ne aflăm execută o anumită comandă.</a:t>
            </a:r>
          </a:p>
          <a:p>
            <a:pPr algn="l" eaLnBrk="1" hangingPunct="1"/>
            <a:r>
              <a:rPr lang="ro-RO" sz="2800" smtClean="0"/>
              <a:t>	exemple:</a:t>
            </a:r>
          </a:p>
          <a:p>
            <a:pPr algn="l" eaLnBrk="1" hangingPunct="1"/>
            <a:r>
              <a:rPr lang="ro-RO" sz="2800" smtClean="0"/>
              <a:t>F1 – help (în orice aplicaţie)</a:t>
            </a:r>
          </a:p>
          <a:p>
            <a:pPr algn="l" eaLnBrk="1" hangingPunct="1"/>
            <a:r>
              <a:rPr lang="ro-RO" sz="2800" smtClean="0"/>
              <a:t>F2 – salvare fişier</a:t>
            </a:r>
          </a:p>
          <a:p>
            <a:pPr algn="l" eaLnBrk="1" hangingPunct="1"/>
            <a:r>
              <a:rPr lang="ro-RO" sz="2800" smtClean="0"/>
              <a:t>F3 – vizualizarea conţinutului unui fişier</a:t>
            </a:r>
          </a:p>
          <a:p>
            <a:pPr algn="l" eaLnBrk="1" hangingPunct="1"/>
            <a:r>
              <a:rPr lang="ro-RO" sz="2800" smtClean="0"/>
              <a:t>F4 – editarea unui fişier text.</a:t>
            </a:r>
            <a:endParaRPr lang="en-US" sz="28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chemeClr val="tx1"/>
                </a:solidFill>
              </a:rPr>
              <a:t>FI</a:t>
            </a:r>
            <a:r>
              <a:rPr lang="ro-RO" sz="2800" smtClean="0">
                <a:solidFill>
                  <a:schemeClr val="tx1"/>
                </a:solidFill>
              </a:rPr>
              <a:t>ŞĂ DE EVALUARE</a:t>
            </a:r>
            <a:r>
              <a:rPr lang="ro-RO" sz="2800" smtClean="0">
                <a:solidFill>
                  <a:schemeClr val="hlink"/>
                </a:solidFill>
              </a:rPr>
              <a:t/>
            </a:r>
            <a:br>
              <a:rPr lang="ro-RO" sz="2800" smtClean="0">
                <a:solidFill>
                  <a:schemeClr val="hlink"/>
                </a:solidFill>
              </a:rPr>
            </a:br>
            <a:r>
              <a:rPr lang="en-US" sz="2800" smtClean="0">
                <a:solidFill>
                  <a:schemeClr val="hlink"/>
                </a:solidFill>
              </a:rPr>
              <a:t/>
            </a:r>
            <a:br>
              <a:rPr lang="en-US" sz="2800" smtClean="0">
                <a:solidFill>
                  <a:schemeClr val="hlink"/>
                </a:solidFill>
              </a:rPr>
            </a:br>
            <a:r>
              <a:rPr lang="ro-RO" sz="2800" smtClean="0">
                <a:solidFill>
                  <a:schemeClr val="hlink"/>
                </a:solidFill>
              </a:rPr>
              <a:t>Răspundeţi în scris la următoarele întrebări:</a:t>
            </a:r>
            <a:endParaRPr lang="en-US" sz="2800" smtClean="0">
              <a:solidFill>
                <a:schemeClr val="hlink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65400"/>
            <a:ext cx="9144000" cy="39957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o-RO" sz="2800" smtClean="0"/>
              <a:t>În cîte moduri se poate scrie cu ajutorul tastaturii o literă mare? Care sunt acestea?  (1p)</a:t>
            </a:r>
          </a:p>
          <a:p>
            <a:pPr eaLnBrk="1" hangingPunct="1">
              <a:lnSpc>
                <a:spcPct val="90000"/>
              </a:lnSpc>
            </a:pPr>
            <a:r>
              <a:rPr lang="ro-RO" sz="2800" smtClean="0"/>
              <a:t>Cu câte taste se poate scrie cifra 7?	(1p)</a:t>
            </a:r>
          </a:p>
          <a:p>
            <a:pPr eaLnBrk="1" hangingPunct="1">
              <a:lnSpc>
                <a:spcPct val="90000"/>
              </a:lnSpc>
            </a:pPr>
            <a:r>
              <a:rPr lang="ro-RO" sz="2800" smtClean="0"/>
              <a:t>Cum se scriu caracterele din partea de sus a unor taste?	(2p)</a:t>
            </a:r>
          </a:p>
          <a:p>
            <a:pPr eaLnBrk="1" hangingPunct="1">
              <a:lnSpc>
                <a:spcPct val="90000"/>
              </a:lnSpc>
            </a:pPr>
            <a:r>
              <a:rPr lang="ro-RO" sz="2800" smtClean="0"/>
              <a:t>În câte categorii sunt împărţite tastele? Care sunt acestea? (4p)</a:t>
            </a:r>
          </a:p>
          <a:p>
            <a:pPr eaLnBrk="1" hangingPunct="1">
              <a:lnSpc>
                <a:spcPct val="90000"/>
              </a:lnSpc>
            </a:pPr>
            <a:r>
              <a:rPr lang="ro-RO" sz="2800" smtClean="0"/>
              <a:t>Unde sunt situate tastele care desemnează operaţiile de adunare, scădere, înmulţire, împărţire? De câte ori apar pe tastatură?	(2p)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o-RO" smtClean="0"/>
              <a:t>Prezentarea şi utilizarea tastaturii</a:t>
            </a:r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581400"/>
            <a:ext cx="4800600" cy="2895600"/>
          </a:xfrm>
        </p:spPr>
        <p:txBody>
          <a:bodyPr/>
          <a:lstStyle/>
          <a:p>
            <a:pPr eaLnBrk="1" hangingPunct="1"/>
            <a:r>
              <a:rPr lang="ro-RO" smtClean="0">
                <a:solidFill>
                  <a:schemeClr val="accent2"/>
                </a:solidFill>
              </a:rPr>
              <a:t>Obiective:</a:t>
            </a:r>
          </a:p>
          <a:p>
            <a:pPr algn="l" eaLnBrk="1" hangingPunct="1"/>
            <a:r>
              <a:rPr lang="ro-RO" sz="2000" smtClean="0"/>
              <a:t>O1: cunoaşterea funcţiilor tuturor tastelor;</a:t>
            </a:r>
          </a:p>
          <a:p>
            <a:pPr algn="l" eaLnBrk="1" hangingPunct="1"/>
            <a:r>
              <a:rPr lang="ro-RO" sz="2000" smtClean="0"/>
              <a:t>O2: cunoaşterea poziţiei fiecărei taste;</a:t>
            </a:r>
          </a:p>
          <a:p>
            <a:pPr algn="l" eaLnBrk="1" hangingPunct="1"/>
            <a:r>
              <a:rPr lang="ro-RO" sz="2000" smtClean="0"/>
              <a:t>O3: dobândirea dexterităţii în folosirea tastaturii la introducerea unui text.</a:t>
            </a:r>
            <a:endParaRPr lang="en-US" sz="2000" smtClean="0"/>
          </a:p>
        </p:txBody>
      </p:sp>
      <p:sp>
        <p:nvSpPr>
          <p:cNvPr id="5124" name="computr3"/>
          <p:cNvSpPr>
            <a:spLocks noEditPoints="1" noChangeArrowheads="1"/>
          </p:cNvSpPr>
          <p:nvPr/>
        </p:nvSpPr>
        <p:spPr bwMode="auto">
          <a:xfrm>
            <a:off x="6172200" y="3962400"/>
            <a:ext cx="2266950" cy="1695450"/>
          </a:xfrm>
          <a:custGeom>
            <a:avLst/>
            <a:gdLst>
              <a:gd name="T0" fmla="*/ 0 w 21600"/>
              <a:gd name="T1" fmla="*/ 847725 h 21600"/>
              <a:gd name="T2" fmla="*/ 1133475 w 21600"/>
              <a:gd name="T3" fmla="*/ 0 h 21600"/>
              <a:gd name="T4" fmla="*/ 1133475 w 21600"/>
              <a:gd name="T5" fmla="*/ 1695450 h 21600"/>
              <a:gd name="T6" fmla="*/ 1903294 w 21600"/>
              <a:gd name="T7" fmla="*/ 8477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7811 w 21600"/>
              <a:gd name="T13" fmla="*/ 2584 h 21600"/>
              <a:gd name="T14" fmla="*/ 16359 w 21600"/>
              <a:gd name="T15" fmla="*/ 1176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o-RO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90600" y="304800"/>
            <a:ext cx="4191000" cy="838200"/>
          </a:xfrm>
        </p:spPr>
        <p:txBody>
          <a:bodyPr/>
          <a:lstStyle/>
          <a:p>
            <a:pPr eaLnBrk="1" hangingPunct="1"/>
            <a:r>
              <a:rPr lang="ro-RO" smtClean="0"/>
              <a:t>Definiţie:</a:t>
            </a:r>
            <a:endParaRPr lang="en-US" smtClean="0"/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143000"/>
            <a:ext cx="8382000" cy="1981200"/>
          </a:xfrm>
        </p:spPr>
        <p:txBody>
          <a:bodyPr/>
          <a:lstStyle/>
          <a:p>
            <a:pPr algn="l" eaLnBrk="1" hangingPunct="1"/>
            <a:r>
              <a:rPr lang="ro-RO" dirty="0" smtClean="0"/>
              <a:t>TASTATURA (KEYBOARD) reprezintă principalul dispozitiv de intrare care ne asigură permanent legătura cu calculatorul, şi permite introducerea datelor.  </a:t>
            </a:r>
            <a:endParaRPr lang="en-US" dirty="0" smtClean="0"/>
          </a:p>
        </p:txBody>
      </p:sp>
      <p:pic>
        <p:nvPicPr>
          <p:cNvPr id="6150" name="Picture 6" descr="Tastatură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195590"/>
            <a:ext cx="7858180" cy="36624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mtClean="0"/>
              <a:t>Categorii de taste:</a:t>
            </a:r>
            <a:endParaRPr lang="en-US" smtClean="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type="dgm" idx="1"/>
          </p:nvPr>
        </p:nvGraphicFramePr>
        <p:xfrm>
          <a:off x="690563" y="2514600"/>
          <a:ext cx="7761287" cy="2590800"/>
        </p:xfrm>
        <a:graphic>
          <a:graphicData uri="http://schemas.openxmlformats.org/presentationml/2006/ole">
            <p:oleObj spid="_x0000_s1026" name="MS Org Chart" r:id="rId3" imgW="7772400" imgH="1746000" progId="OrgPlusWOPX.4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algn="l" eaLnBrk="1" hangingPunct="1">
              <a:buFontTx/>
              <a:buAutoNum type="arabicPeriod"/>
            </a:pPr>
            <a:r>
              <a:rPr lang="ro-RO" smtClean="0"/>
              <a:t>Taste alfanumerice</a:t>
            </a:r>
            <a:br>
              <a:rPr lang="ro-RO" smtClean="0"/>
            </a:br>
            <a:r>
              <a:rPr lang="ro-RO" sz="2800" smtClean="0"/>
              <a:t>- acestea conţin:</a:t>
            </a:r>
            <a:endParaRPr 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o-RO" smtClean="0">
                <a:solidFill>
                  <a:schemeClr val="accent2"/>
                </a:solidFill>
              </a:rPr>
              <a:t>Litere – literele alfabetului englez A...Z (26)</a:t>
            </a:r>
          </a:p>
          <a:p>
            <a:pPr eaLnBrk="1" hangingPunct="1"/>
            <a:r>
              <a:rPr lang="ro-RO" smtClean="0">
                <a:solidFill>
                  <a:schemeClr val="accent2"/>
                </a:solidFill>
              </a:rPr>
              <a:t>Cifre – 0...9</a:t>
            </a:r>
          </a:p>
          <a:p>
            <a:pPr eaLnBrk="1" hangingPunct="1"/>
            <a:r>
              <a:rPr lang="ro-RO" smtClean="0">
                <a:solidFill>
                  <a:schemeClr val="accent2"/>
                </a:solidFill>
              </a:rPr>
              <a:t>Caractere speciale - ! “ # </a:t>
            </a:r>
            <a:r>
              <a:rPr lang="en-US" smtClean="0">
                <a:solidFill>
                  <a:schemeClr val="accent2"/>
                </a:solidFill>
              </a:rPr>
              <a:t>@</a:t>
            </a:r>
            <a:r>
              <a:rPr lang="ro-RO" smtClean="0">
                <a:solidFill>
                  <a:schemeClr val="accent2"/>
                </a:solidFill>
              </a:rPr>
              <a:t> % &amp; / ( ) = ? * </a:t>
            </a:r>
            <a:r>
              <a:rPr lang="en-US" smtClean="0">
                <a:solidFill>
                  <a:schemeClr val="accent2"/>
                </a:solidFill>
              </a:rPr>
              <a:t>{ } [ ] ; : ‘ “ | \ , &lt; &gt; . </a:t>
            </a:r>
            <a:r>
              <a:rPr lang="ro-RO" smtClean="0">
                <a:solidFill>
                  <a:schemeClr val="accent2"/>
                </a:solidFill>
              </a:rPr>
              <a:t>_ </a:t>
            </a:r>
          </a:p>
          <a:p>
            <a:pPr eaLnBrk="1" hangingPunct="1"/>
            <a:endParaRPr lang="en-US" smtClean="0">
              <a:solidFill>
                <a:schemeClr val="accent2"/>
              </a:solidFill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86200" cy="4419600"/>
          </a:xfrm>
        </p:spPr>
        <p:txBody>
          <a:bodyPr/>
          <a:lstStyle/>
          <a:p>
            <a:pPr eaLnBrk="1" hangingPunct="1"/>
            <a:r>
              <a:rPr lang="ro-RO" sz="2000" smtClean="0"/>
              <a:t>Taste caracter mai puţin cunoscute</a:t>
            </a:r>
          </a:p>
          <a:p>
            <a:pPr eaLnBrk="1" hangingPunct="1">
              <a:buFontTx/>
              <a:buNone/>
            </a:pPr>
            <a:r>
              <a:rPr lang="en-US" sz="2000" smtClean="0"/>
              <a:t>@ - a rond sau a come</a:t>
            </a:r>
            <a:r>
              <a:rPr lang="ro-RO" sz="2000" smtClean="0"/>
              <a:t>rcial</a:t>
            </a:r>
          </a:p>
          <a:p>
            <a:pPr eaLnBrk="1" hangingPunct="1">
              <a:buFontTx/>
              <a:buNone/>
            </a:pPr>
            <a:r>
              <a:rPr lang="ro-RO" sz="2000" smtClean="0"/>
              <a:t>#</a:t>
            </a:r>
            <a:r>
              <a:rPr lang="en-US" sz="2000" smtClean="0"/>
              <a:t> - die</a:t>
            </a:r>
            <a:r>
              <a:rPr lang="ro-RO" sz="2000" smtClean="0"/>
              <a:t>z</a:t>
            </a:r>
          </a:p>
          <a:p>
            <a:pPr eaLnBrk="1" hangingPunct="1">
              <a:buFontTx/>
              <a:buNone/>
            </a:pPr>
            <a:r>
              <a:rPr lang="en-US" sz="2000" smtClean="0"/>
              <a:t>$</a:t>
            </a:r>
            <a:r>
              <a:rPr lang="ro-RO" sz="2000" smtClean="0"/>
              <a:t> - dolar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%</a:t>
            </a:r>
            <a:r>
              <a:rPr lang="ro-RO" sz="2000" smtClean="0"/>
              <a:t> - procent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~</a:t>
            </a:r>
            <a:r>
              <a:rPr lang="ro-RO" sz="2000" smtClean="0"/>
              <a:t> - tilda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&amp;</a:t>
            </a:r>
            <a:r>
              <a:rPr lang="ro-RO" sz="2000" smtClean="0"/>
              <a:t> - and (şi)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\</a:t>
            </a:r>
            <a:r>
              <a:rPr lang="ro-RO" sz="2000" smtClean="0"/>
              <a:t> - back slash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*</a:t>
            </a:r>
            <a:r>
              <a:rPr lang="ro-RO" sz="2000" smtClean="0"/>
              <a:t> - asterisc (înmulţire)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/</a:t>
            </a:r>
            <a:r>
              <a:rPr lang="ro-RO" sz="2000" smtClean="0"/>
              <a:t> - slash (împărţire) 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|</a:t>
            </a:r>
            <a:r>
              <a:rPr lang="ro-RO" sz="2000" smtClean="0"/>
              <a:t> - bară verticală</a:t>
            </a:r>
            <a:endParaRPr lang="en-US" sz="20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/>
          <a:lstStyle/>
          <a:p>
            <a:pPr eaLnBrk="1" hangingPunct="1"/>
            <a:r>
              <a:rPr lang="ro-RO" smtClean="0">
                <a:solidFill>
                  <a:schemeClr val="hlink"/>
                </a:solidFill>
              </a:rPr>
              <a:t>Observaţie:</a:t>
            </a:r>
            <a:endParaRPr lang="en-US" smtClean="0">
              <a:solidFill>
                <a:schemeClr val="hlink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590800"/>
            <a:ext cx="6705600" cy="3352800"/>
          </a:xfrm>
        </p:spPr>
        <p:txBody>
          <a:bodyPr/>
          <a:lstStyle/>
          <a:p>
            <a:pPr algn="l" eaLnBrk="1" hangingPunct="1"/>
            <a:r>
              <a:rPr lang="ro-RO" smtClean="0"/>
              <a:t>Caracterele care desemnează operaţiile de împărţire, înmulţire, scădere, adunare şi egal apar grupate în blocul numeric, alături de cifrele de la 0 la 9 şi punctul zecimal “.” (virgula), pentru a putea efectua mai rapid calculele.</a:t>
            </a:r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o-RO" smtClean="0"/>
              <a:t>2. Taste</a:t>
            </a:r>
            <a:r>
              <a:rPr lang="ro-RO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speciale</a:t>
            </a:r>
            <a:endParaRPr lang="en-US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o-RO" sz="2400" dirty="0" smtClean="0"/>
              <a:t>a). </a:t>
            </a:r>
            <a:r>
              <a:rPr lang="ro-RO" sz="2400" u="sng" dirty="0" smtClean="0"/>
              <a:t>de acţiune</a:t>
            </a:r>
            <a:r>
              <a:rPr lang="ro-RO" sz="2400" dirty="0" smtClean="0"/>
              <a:t>: </a:t>
            </a:r>
          </a:p>
          <a:p>
            <a:pPr eaLnBrk="1" hangingPunct="1">
              <a:buFontTx/>
              <a:buNone/>
            </a:pPr>
            <a:r>
              <a:rPr lang="ro-RO" sz="2400" dirty="0" smtClean="0"/>
              <a:t>ENTER -  execută o comandă, sau</a:t>
            </a:r>
          </a:p>
          <a:p>
            <a:pPr eaLnBrk="1" hangingPunct="1">
              <a:buFontTx/>
              <a:buNone/>
            </a:pPr>
            <a:r>
              <a:rPr lang="ro-RO" sz="2400" dirty="0" smtClean="0"/>
              <a:t>              - intrare  - ieşire într-un sau dintr-un </a:t>
            </a:r>
            <a:r>
              <a:rPr lang="ro-RO" sz="2400" dirty="0" smtClean="0"/>
              <a:t>meniu, sau</a:t>
            </a:r>
            <a:endParaRPr lang="ro-RO" sz="2400" dirty="0" smtClean="0"/>
          </a:p>
          <a:p>
            <a:pPr eaLnBrk="1" hangingPunct="1">
              <a:buFontTx/>
              <a:buNone/>
            </a:pPr>
            <a:r>
              <a:rPr lang="ro-RO" sz="2400" dirty="0" smtClean="0"/>
              <a:t>              - trece la linie nouă într-un document</a:t>
            </a:r>
          </a:p>
          <a:p>
            <a:pPr eaLnBrk="1" hangingPunct="1">
              <a:buFontTx/>
              <a:buNone/>
            </a:pPr>
            <a:r>
              <a:rPr lang="ro-RO" sz="2400" dirty="0" smtClean="0"/>
              <a:t>ESC </a:t>
            </a:r>
            <a:r>
              <a:rPr lang="ro-RO" sz="2400" dirty="0" smtClean="0"/>
              <a:t>(</a:t>
            </a:r>
            <a:r>
              <a:rPr lang="ro-RO" sz="2400" dirty="0" err="1" smtClean="0"/>
              <a:t>Escape</a:t>
            </a:r>
            <a:r>
              <a:rPr lang="ro-RO" sz="2400" dirty="0" smtClean="0"/>
              <a:t>) – ieşire dintr-un meniu, program, aplicaţie</a:t>
            </a:r>
          </a:p>
          <a:p>
            <a:pPr eaLnBrk="1" hangingPunct="1">
              <a:buFontTx/>
              <a:buNone/>
            </a:pPr>
            <a:r>
              <a:rPr lang="ro-RO" sz="2400" dirty="0" smtClean="0"/>
              <a:t>TAB – trece dintr-o fereastră în alta, de la un obiect la altul</a:t>
            </a:r>
          </a:p>
          <a:p>
            <a:pPr eaLnBrk="1" hangingPunct="1">
              <a:buFontTx/>
              <a:buNone/>
            </a:pPr>
            <a:r>
              <a:rPr lang="ro-RO" sz="2400" dirty="0" smtClean="0"/>
              <a:t>PRINT SCREEN – tipăreşte ecranul la imprimantă</a:t>
            </a:r>
          </a:p>
          <a:p>
            <a:pPr eaLnBrk="1" hangingPunct="1">
              <a:buFontTx/>
              <a:buNone/>
            </a:pPr>
            <a:r>
              <a:rPr lang="ro-RO" sz="2400" dirty="0" smtClean="0"/>
              <a:t>BREAK </a:t>
            </a:r>
            <a:r>
              <a:rPr lang="ro-RO" sz="2400" dirty="0" smtClean="0"/>
              <a:t>(</a:t>
            </a:r>
            <a:r>
              <a:rPr lang="ro-RO" sz="2400" dirty="0" err="1" smtClean="0"/>
              <a:t>Pause</a:t>
            </a:r>
            <a:r>
              <a:rPr lang="ro-RO" sz="2400" dirty="0" smtClean="0"/>
              <a:t>) – întrerupere temporară</a:t>
            </a:r>
          </a:p>
          <a:p>
            <a:pPr eaLnBrk="1" hangingPunct="1"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o-RO" sz="2400" smtClean="0"/>
              <a:t>b). </a:t>
            </a:r>
            <a:r>
              <a:rPr lang="ro-RO" sz="2400" u="sng" smtClean="0"/>
              <a:t>de alternare a tastaturii</a:t>
            </a:r>
            <a:r>
              <a:rPr lang="ro-RO" sz="2400" smtClean="0"/>
              <a:t> – schimbă funcţia unor taste</a:t>
            </a:r>
            <a:br>
              <a:rPr lang="ro-RO" sz="2400" smtClean="0"/>
            </a:br>
            <a:r>
              <a:rPr lang="ro-RO" sz="2400" smtClean="0"/>
              <a:t/>
            </a:r>
            <a:br>
              <a:rPr lang="ro-RO" sz="2400" smtClean="0"/>
            </a:br>
            <a:r>
              <a:rPr lang="ro-RO" sz="2400" smtClean="0"/>
              <a:t>CTRL, ALT, SHIFT – se utilizează în combinaţie cu alte taste pentru lansarea în execuţie a unor comenzi sau ca scurtături (shortcut)</a:t>
            </a:r>
            <a:br>
              <a:rPr lang="ro-RO" sz="2400" smtClean="0"/>
            </a:br>
            <a:r>
              <a:rPr lang="ro-RO" sz="2400" smtClean="0"/>
              <a:t>exemple: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o-RO" sz="2400" smtClean="0"/>
              <a:t>Ctrl+Alt+Del = resetarea calculatorului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o-RO" sz="2400" smtClean="0"/>
              <a:t>Shift+F4= crearea unui fişier text pentru editare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o-RO" sz="2400" smtClean="0"/>
              <a:t>Alt+F4= închiderea unei aplicaţii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o-RO" sz="2400" smtClean="0"/>
              <a:t>Shift + tasta A= litera mare 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o-RO" sz="2400" smtClean="0"/>
              <a:t>Shift + tasta cu două caractere 6 şi &amp; = caracterul &amp;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o-RO" sz="2400" smtClean="0"/>
              <a:t>	CAPS LOCK – activează literele mari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o-RO" sz="2400" smtClean="0"/>
              <a:t>	NUM LOCK – activează blocul numeric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o-RO" sz="2400" smtClean="0"/>
              <a:t>	SCROLL LOCK – opreşte defilarea ecranului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334000"/>
          </a:xfrm>
        </p:spPr>
        <p:txBody>
          <a:bodyPr/>
          <a:lstStyle/>
          <a:p>
            <a:pPr eaLnBrk="1" hangingPunct="1"/>
            <a:r>
              <a:rPr lang="ro-RO" sz="2400" smtClean="0"/>
              <a:t>c). </a:t>
            </a:r>
            <a:r>
              <a:rPr lang="ro-RO" sz="2400" u="sng" smtClean="0"/>
              <a:t>de poziţionare şi editare</a:t>
            </a:r>
            <a:r>
              <a:rPr lang="ro-RO" sz="2400" smtClean="0"/>
              <a:t>:</a:t>
            </a:r>
          </a:p>
          <a:p>
            <a:pPr eaLnBrk="1" hangingPunct="1"/>
            <a:endParaRPr lang="ro-RO" sz="2400" smtClean="0"/>
          </a:p>
          <a:p>
            <a:pPr eaLnBrk="1" hangingPunct="1">
              <a:buFontTx/>
              <a:buChar char="-"/>
            </a:pPr>
            <a:r>
              <a:rPr lang="ro-RO" sz="2400" smtClean="0"/>
              <a:t>taste săgeţi (direcţionale)                             determină deplasarea cursorului în direcţia indicată de săgeată    </a:t>
            </a:r>
          </a:p>
          <a:p>
            <a:pPr eaLnBrk="1" hangingPunct="1">
              <a:buFontTx/>
              <a:buChar char="-"/>
            </a:pPr>
            <a:r>
              <a:rPr lang="ro-RO" sz="2400" smtClean="0"/>
              <a:t>SPACE – lasă un spaţiu liber între cuvinte</a:t>
            </a:r>
          </a:p>
          <a:p>
            <a:pPr eaLnBrk="1" hangingPunct="1">
              <a:buFontTx/>
              <a:buChar char="-"/>
            </a:pPr>
            <a:r>
              <a:rPr lang="ro-RO" sz="2400" smtClean="0"/>
              <a:t>INSERT – inserează un caracter</a:t>
            </a:r>
          </a:p>
          <a:p>
            <a:pPr eaLnBrk="1" hangingPunct="1">
              <a:buFontTx/>
              <a:buChar char="-"/>
            </a:pPr>
            <a:r>
              <a:rPr lang="ro-RO" sz="2400" smtClean="0"/>
              <a:t>DELETE – şterge caracterul pe care se află cursorul</a:t>
            </a:r>
          </a:p>
          <a:p>
            <a:pPr eaLnBrk="1" hangingPunct="1">
              <a:buFontTx/>
              <a:buChar char="-"/>
            </a:pPr>
            <a:r>
              <a:rPr lang="ro-RO" sz="2400" smtClean="0"/>
              <a:t>HOME – deplasează cursorul la începutul liniei</a:t>
            </a:r>
          </a:p>
          <a:p>
            <a:pPr eaLnBrk="1" hangingPunct="1">
              <a:buFontTx/>
              <a:buChar char="-"/>
            </a:pPr>
            <a:r>
              <a:rPr lang="ro-RO" sz="2400" smtClean="0"/>
              <a:t>END – deplasează cursorul la sfârşitul liniei</a:t>
            </a:r>
          </a:p>
          <a:p>
            <a:pPr eaLnBrk="1" hangingPunct="1">
              <a:buFontTx/>
              <a:buChar char="-"/>
            </a:pPr>
            <a:r>
              <a:rPr lang="ro-RO" sz="2400" smtClean="0"/>
              <a:t>PAGE UP – deplasare o pagină în sus</a:t>
            </a:r>
          </a:p>
          <a:p>
            <a:pPr eaLnBrk="1" hangingPunct="1">
              <a:buFontTx/>
              <a:buChar char="-"/>
            </a:pPr>
            <a:r>
              <a:rPr lang="ro-RO" sz="2400" smtClean="0"/>
              <a:t>PAGE DOWN – deplasare o pagină în jos</a:t>
            </a:r>
          </a:p>
          <a:p>
            <a:pPr eaLnBrk="1" hangingPunct="1">
              <a:buFontTx/>
              <a:buChar char="-"/>
            </a:pPr>
            <a:r>
              <a:rPr lang="ro-RO" sz="2400" smtClean="0"/>
              <a:t>BACK SPACE – şterge caracterul din faţa cursorului.</a:t>
            </a:r>
            <a:endParaRPr lang="en-US" sz="2400" smtClean="0"/>
          </a:p>
        </p:txBody>
      </p:sp>
      <p:sp>
        <p:nvSpPr>
          <p:cNvPr id="11267" name="Line 4"/>
          <p:cNvSpPr>
            <a:spLocks noChangeShapeType="1"/>
          </p:cNvSpPr>
          <p:nvPr/>
        </p:nvSpPr>
        <p:spPr bwMode="auto">
          <a:xfrm>
            <a:off x="4343400" y="2133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1268" name="Line 5"/>
          <p:cNvSpPr>
            <a:spLocks noChangeShapeType="1"/>
          </p:cNvSpPr>
          <p:nvPr/>
        </p:nvSpPr>
        <p:spPr bwMode="auto">
          <a:xfrm flipH="1">
            <a:off x="5029200" y="2133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1269" name="Line 6"/>
          <p:cNvSpPr>
            <a:spLocks noChangeShapeType="1"/>
          </p:cNvSpPr>
          <p:nvPr/>
        </p:nvSpPr>
        <p:spPr bwMode="auto">
          <a:xfrm flipV="1">
            <a:off x="5715000" y="1905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1270" name="Line 7"/>
          <p:cNvSpPr>
            <a:spLocks noChangeShapeType="1"/>
          </p:cNvSpPr>
          <p:nvPr/>
        </p:nvSpPr>
        <p:spPr bwMode="auto">
          <a:xfrm>
            <a:off x="6096000" y="1981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dar">
  <a:themeElements>
    <a:clrScheme name="Radar 1">
      <a:dk1>
        <a:srgbClr val="000000"/>
      </a:dk1>
      <a:lt1>
        <a:srgbClr val="EAEAEA"/>
      </a:lt1>
      <a:dk2>
        <a:srgbClr val="000066"/>
      </a:dk2>
      <a:lt2>
        <a:srgbClr val="FFFFFF"/>
      </a:lt2>
      <a:accent1>
        <a:srgbClr val="003399"/>
      </a:accent1>
      <a:accent2>
        <a:srgbClr val="99CCFF"/>
      </a:accent2>
      <a:accent3>
        <a:srgbClr val="AAAAB8"/>
      </a:accent3>
      <a:accent4>
        <a:srgbClr val="C8C8C8"/>
      </a:accent4>
      <a:accent5>
        <a:srgbClr val="AAADCA"/>
      </a:accent5>
      <a:accent6>
        <a:srgbClr val="8AB9E7"/>
      </a:accent6>
      <a:hlink>
        <a:srgbClr val="CC9900"/>
      </a:hlink>
      <a:folHlink>
        <a:srgbClr val="996600"/>
      </a:folHlink>
    </a:clrScheme>
    <a:fontScheme name="Rada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adar 1">
        <a:dk1>
          <a:srgbClr val="000000"/>
        </a:dk1>
        <a:lt1>
          <a:srgbClr val="EAEAEA"/>
        </a:lt1>
        <a:dk2>
          <a:srgbClr val="000066"/>
        </a:dk2>
        <a:lt2>
          <a:srgbClr val="FFFFFF"/>
        </a:lt2>
        <a:accent1>
          <a:srgbClr val="003399"/>
        </a:accent1>
        <a:accent2>
          <a:srgbClr val="99CCFF"/>
        </a:accent2>
        <a:accent3>
          <a:srgbClr val="AAAAB8"/>
        </a:accent3>
        <a:accent4>
          <a:srgbClr val="C8C8C8"/>
        </a:accent4>
        <a:accent5>
          <a:srgbClr val="AAADCA"/>
        </a:accent5>
        <a:accent6>
          <a:srgbClr val="8AB9E7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 2">
        <a:dk1>
          <a:srgbClr val="666699"/>
        </a:dk1>
        <a:lt1>
          <a:srgbClr val="CCCCFF"/>
        </a:lt1>
        <a:dk2>
          <a:srgbClr val="000040"/>
        </a:dk2>
        <a:lt2>
          <a:srgbClr val="A4A4C2"/>
        </a:lt2>
        <a:accent1>
          <a:srgbClr val="003399"/>
        </a:accent1>
        <a:accent2>
          <a:srgbClr val="0099FF"/>
        </a:accent2>
        <a:accent3>
          <a:srgbClr val="E2E2FF"/>
        </a:accent3>
        <a:accent4>
          <a:srgbClr val="565682"/>
        </a:accent4>
        <a:accent5>
          <a:srgbClr val="AAADCA"/>
        </a:accent5>
        <a:accent6>
          <a:srgbClr val="008AE7"/>
        </a:accent6>
        <a:hlink>
          <a:srgbClr val="B68600"/>
        </a:hlink>
        <a:folHlink>
          <a:srgbClr val="8A5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 3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777777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BDBDBD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 4">
        <a:dk1>
          <a:srgbClr val="333333"/>
        </a:dk1>
        <a:lt1>
          <a:srgbClr val="FFFF66"/>
        </a:lt1>
        <a:dk2>
          <a:srgbClr val="000000"/>
        </a:dk2>
        <a:lt2>
          <a:srgbClr val="CC3300"/>
        </a:lt2>
        <a:accent1>
          <a:srgbClr val="5F5F5F"/>
        </a:accent1>
        <a:accent2>
          <a:srgbClr val="3399FF"/>
        </a:accent2>
        <a:accent3>
          <a:srgbClr val="AAAAAA"/>
        </a:accent3>
        <a:accent4>
          <a:srgbClr val="DADA56"/>
        </a:accent4>
        <a:accent5>
          <a:srgbClr val="B6B6B6"/>
        </a:accent5>
        <a:accent6>
          <a:srgbClr val="2D8AE7"/>
        </a:accent6>
        <a:hlink>
          <a:srgbClr val="008000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 5">
        <a:dk1>
          <a:srgbClr val="003300"/>
        </a:dk1>
        <a:lt1>
          <a:srgbClr val="FFFFCC"/>
        </a:lt1>
        <a:dk2>
          <a:srgbClr val="006600"/>
        </a:dk2>
        <a:lt2>
          <a:srgbClr val="FFFF00"/>
        </a:lt2>
        <a:accent1>
          <a:srgbClr val="008000"/>
        </a:accent1>
        <a:accent2>
          <a:srgbClr val="3399FF"/>
        </a:accent2>
        <a:accent3>
          <a:srgbClr val="AAB8AA"/>
        </a:accent3>
        <a:accent4>
          <a:srgbClr val="DADAAE"/>
        </a:accent4>
        <a:accent5>
          <a:srgbClr val="AAC0AA"/>
        </a:accent5>
        <a:accent6>
          <a:srgbClr val="2D8AE7"/>
        </a:accent6>
        <a:hlink>
          <a:srgbClr val="6666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Designs\Radar.pot</Template>
  <TotalTime>127</TotalTime>
  <Words>448</Words>
  <Application>Microsoft PowerPoint</Application>
  <PresentationFormat>Expunere pe ecran (4:3)</PresentationFormat>
  <Paragraphs>71</Paragraphs>
  <Slides>11</Slides>
  <Notes>0</Notes>
  <HiddenSlides>0</HiddenSlides>
  <MMClips>0</MMClips>
  <ScaleCrop>false</ScaleCrop>
  <HeadingPairs>
    <vt:vector size="8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Servere OLE încorporate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16" baseType="lpstr">
      <vt:lpstr>Times New Roman</vt:lpstr>
      <vt:lpstr>Arial</vt:lpstr>
      <vt:lpstr>Calibri</vt:lpstr>
      <vt:lpstr>Radar</vt:lpstr>
      <vt:lpstr>MS Organization Chart 2.0</vt:lpstr>
      <vt:lpstr>Cercul: Operare și programare pe calculator</vt:lpstr>
      <vt:lpstr>Prezentarea şi utilizarea tastaturii</vt:lpstr>
      <vt:lpstr>Definiţie:</vt:lpstr>
      <vt:lpstr>Categorii de taste:</vt:lpstr>
      <vt:lpstr>Taste alfanumerice - acestea conţin:</vt:lpstr>
      <vt:lpstr>Observaţie:</vt:lpstr>
      <vt:lpstr>2. Taste speciale</vt:lpstr>
      <vt:lpstr>Diapozitivul 8</vt:lpstr>
      <vt:lpstr>Diapozitivul 9</vt:lpstr>
      <vt:lpstr>3. Taste funcţionale </vt:lpstr>
      <vt:lpstr>FIŞĂ DE EVALUARE  Răspundeţi în scris la următoarele întrebări:</vt:lpstr>
    </vt:vector>
  </TitlesOfParts>
  <Company>Palatul Copiilor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Cercul: Programare pe calculator</dc:title>
  <dc:creator>GabiF</dc:creator>
  <cp:lastModifiedBy>pc</cp:lastModifiedBy>
  <cp:revision>11</cp:revision>
  <cp:lastPrinted>1601-01-01T00:00:00Z</cp:lastPrinted>
  <dcterms:created xsi:type="dcterms:W3CDTF">2006-03-13T09:37:41Z</dcterms:created>
  <dcterms:modified xsi:type="dcterms:W3CDTF">2020-11-11T08:30:29Z</dcterms:modified>
</cp:coreProperties>
</file>